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5E34E-06BA-404A-B43A-F93F71C7D5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2EAD6-D053-45CA-BEB6-7211E9139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CF636-EE03-4A4B-8E67-EF22FC8A2E3C}"/>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5" name="Footer Placeholder 4">
            <a:extLst>
              <a:ext uri="{FF2B5EF4-FFF2-40B4-BE49-F238E27FC236}">
                <a16:creationId xmlns:a16="http://schemas.microsoft.com/office/drawing/2014/main" id="{AAF71696-EB94-4307-B9C7-1778CD654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3C896-199F-41C6-9780-B22D39A642A0}"/>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9532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7C16-A250-4B48-8473-C283409C05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B1A62B-0B92-4580-A792-E1B615952C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A3704-60A5-4817-9ABA-D6D51FC18699}"/>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5" name="Footer Placeholder 4">
            <a:extLst>
              <a:ext uri="{FF2B5EF4-FFF2-40B4-BE49-F238E27FC236}">
                <a16:creationId xmlns:a16="http://schemas.microsoft.com/office/drawing/2014/main" id="{F24DB9B9-8F5B-4C3E-8BD2-014DD78A0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D2031-60EF-4DB9-90FF-634F8BF9F685}"/>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89608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AC271E-393F-4175-B38F-0789C4120D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D3F118-FE51-4100-A84C-8B70AD1A47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6D6D1-3514-4FB5-B831-AD1876D3A691}"/>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5" name="Footer Placeholder 4">
            <a:extLst>
              <a:ext uri="{FF2B5EF4-FFF2-40B4-BE49-F238E27FC236}">
                <a16:creationId xmlns:a16="http://schemas.microsoft.com/office/drawing/2014/main" id="{D5D1220C-2C04-4213-AE80-839E3CC2E4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43CF47-DC94-4EDC-834F-3E1FBF7D3D44}"/>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282703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99A2-95BA-4CD1-9226-72C398A51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0296BA-E3C9-49A4-A29F-A719BE88FC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3DA48-F7D0-4820-A2DF-87356328C4B8}"/>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5" name="Footer Placeholder 4">
            <a:extLst>
              <a:ext uri="{FF2B5EF4-FFF2-40B4-BE49-F238E27FC236}">
                <a16:creationId xmlns:a16="http://schemas.microsoft.com/office/drawing/2014/main" id="{62BCBE79-B816-4528-AB10-4AB36BEFB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311394-8B73-4B58-B1B7-4E84D2DC1575}"/>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65553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E7CA-4EE1-4247-B793-7E900773B8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7273B4-E4D0-451D-AEC0-4BC01D9E00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9A14F3-2AA4-4DC8-9265-E29C921319A3}"/>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5" name="Footer Placeholder 4">
            <a:extLst>
              <a:ext uri="{FF2B5EF4-FFF2-40B4-BE49-F238E27FC236}">
                <a16:creationId xmlns:a16="http://schemas.microsoft.com/office/drawing/2014/main" id="{BBB142CB-30DC-4D73-96E8-9487C8DCC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77357-0AA4-44EE-9373-469625BA52D1}"/>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178381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BBB81-BC49-4E00-9F7A-2B1D6C723B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C9B8E7-4D24-4B87-890F-1ED6D4F4BD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6EBE2B-7E11-4BC8-91FF-5F89D885B6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D4C3EA-0365-4A07-B2EA-18A237158E31}"/>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6" name="Footer Placeholder 5">
            <a:extLst>
              <a:ext uri="{FF2B5EF4-FFF2-40B4-BE49-F238E27FC236}">
                <a16:creationId xmlns:a16="http://schemas.microsoft.com/office/drawing/2014/main" id="{F4CE17DB-6D7C-4705-B1BE-3B40E09F35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E1E0DF-51E1-4229-AD1B-E82F39109973}"/>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227195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10794-07A1-4E6C-925D-A971327042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9DAC4E-F855-4BBB-9F8A-0D7B3B99B1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02B2BA-824C-4DAD-81F3-CF062D9DC6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587EF2-D068-40CD-B2ED-6F0AB0DFC2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D116BD-6A1D-42F3-8C47-99EC7A198D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429C08-ECD3-4CB8-BAC0-981A02EBF5E1}"/>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8" name="Footer Placeholder 7">
            <a:extLst>
              <a:ext uri="{FF2B5EF4-FFF2-40B4-BE49-F238E27FC236}">
                <a16:creationId xmlns:a16="http://schemas.microsoft.com/office/drawing/2014/main" id="{9C618577-DAC2-43D7-B0F4-0C67F6D5B8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45F27A-6085-427C-8BC9-D96DCE60F6A6}"/>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332837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9975-13EA-4BE6-B14A-A7DC995B1A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7D1815-B1F0-429B-A2B9-E868FDB6E4FE}"/>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4" name="Footer Placeholder 3">
            <a:extLst>
              <a:ext uri="{FF2B5EF4-FFF2-40B4-BE49-F238E27FC236}">
                <a16:creationId xmlns:a16="http://schemas.microsoft.com/office/drawing/2014/main" id="{3301916F-5DFC-43F3-B8FD-56F7CC51B7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2ED97D-13A6-4606-854D-9E7B42730277}"/>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3653781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0295E7-A4C1-4AB0-B158-DF22B1DA88EF}"/>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3" name="Footer Placeholder 2">
            <a:extLst>
              <a:ext uri="{FF2B5EF4-FFF2-40B4-BE49-F238E27FC236}">
                <a16:creationId xmlns:a16="http://schemas.microsoft.com/office/drawing/2014/main" id="{A8DD405A-7E2D-457F-A1F1-F002798360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7E356E-B967-4A07-B8C9-3DE81133ED40}"/>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1370236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C25BC-FD8E-4199-BFDD-5DAA89176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5E5C9F-5680-4BC8-ABD9-2062B5F2E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31BB1B-DA97-4EEE-8132-305425F173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E192A3-0B43-4FCD-877F-177C56DA5415}"/>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6" name="Footer Placeholder 5">
            <a:extLst>
              <a:ext uri="{FF2B5EF4-FFF2-40B4-BE49-F238E27FC236}">
                <a16:creationId xmlns:a16="http://schemas.microsoft.com/office/drawing/2014/main" id="{7DB58B7D-92C3-46B2-8AE1-818372DA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696EC-D353-4838-8992-6A11F8BC3CD5}"/>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583424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B58DE-88B9-4FB0-8983-C3E1F0650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3CB901-C98D-4E7D-8A67-B5EF17AE4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539D2-3260-4ED7-A5CC-052D237A0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CF68A3-277B-451C-8E17-D3E733BFF7BC}"/>
              </a:ext>
            </a:extLst>
          </p:cNvPr>
          <p:cNvSpPr>
            <a:spLocks noGrp="1"/>
          </p:cNvSpPr>
          <p:nvPr>
            <p:ph type="dt" sz="half" idx="10"/>
          </p:nvPr>
        </p:nvSpPr>
        <p:spPr/>
        <p:txBody>
          <a:bodyPr/>
          <a:lstStyle/>
          <a:p>
            <a:fld id="{3AC76C99-387E-4E88-BE64-A6409C1FCAAB}" type="datetimeFigureOut">
              <a:rPr lang="en-US" smtClean="0"/>
              <a:t>15-Jan-20</a:t>
            </a:fld>
            <a:endParaRPr lang="en-US"/>
          </a:p>
        </p:txBody>
      </p:sp>
      <p:sp>
        <p:nvSpPr>
          <p:cNvPr id="6" name="Footer Placeholder 5">
            <a:extLst>
              <a:ext uri="{FF2B5EF4-FFF2-40B4-BE49-F238E27FC236}">
                <a16:creationId xmlns:a16="http://schemas.microsoft.com/office/drawing/2014/main" id="{01C5DF00-50A2-44A8-852B-38DD080456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3B076-5AFF-4C53-B8FA-E005E7F06558}"/>
              </a:ext>
            </a:extLst>
          </p:cNvPr>
          <p:cNvSpPr>
            <a:spLocks noGrp="1"/>
          </p:cNvSpPr>
          <p:nvPr>
            <p:ph type="sldNum" sz="quarter" idx="12"/>
          </p:nvPr>
        </p:nvSpPr>
        <p:spPr/>
        <p:txBody>
          <a:bodyPr/>
          <a:lstStyle/>
          <a:p>
            <a:fld id="{589E75E1-6E84-4A25-8A50-D25A9041BDC5}" type="slidenum">
              <a:rPr lang="en-US" smtClean="0"/>
              <a:t>‹#›</a:t>
            </a:fld>
            <a:endParaRPr lang="en-US"/>
          </a:p>
        </p:txBody>
      </p:sp>
    </p:spTree>
    <p:extLst>
      <p:ext uri="{BB962C8B-B14F-4D97-AF65-F5344CB8AC3E}">
        <p14:creationId xmlns:p14="http://schemas.microsoft.com/office/powerpoint/2010/main" val="398777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B34A57-EDB3-49FF-ABF1-F48CED352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854AFC-B012-4909-9F39-2EBD37721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EC34-8B8E-4807-AB43-4F6FBC81A2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76C99-387E-4E88-BE64-A6409C1FCAAB}" type="datetimeFigureOut">
              <a:rPr lang="en-US" smtClean="0"/>
              <a:t>15-Jan-20</a:t>
            </a:fld>
            <a:endParaRPr lang="en-US"/>
          </a:p>
        </p:txBody>
      </p:sp>
      <p:sp>
        <p:nvSpPr>
          <p:cNvPr id="5" name="Footer Placeholder 4">
            <a:extLst>
              <a:ext uri="{FF2B5EF4-FFF2-40B4-BE49-F238E27FC236}">
                <a16:creationId xmlns:a16="http://schemas.microsoft.com/office/drawing/2014/main" id="{44F51717-8648-46A4-B225-B77B5FAF7F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3D933-E11E-43CF-9227-F27099AA0D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E75E1-6E84-4A25-8A50-D25A9041BDC5}" type="slidenum">
              <a:rPr lang="en-US" smtClean="0"/>
              <a:t>‹#›</a:t>
            </a:fld>
            <a:endParaRPr lang="en-US"/>
          </a:p>
        </p:txBody>
      </p:sp>
    </p:spTree>
    <p:extLst>
      <p:ext uri="{BB962C8B-B14F-4D97-AF65-F5344CB8AC3E}">
        <p14:creationId xmlns:p14="http://schemas.microsoft.com/office/powerpoint/2010/main" val="3503596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CD4D-9F79-4269-8344-C4D929091C71}"/>
              </a:ext>
            </a:extLst>
          </p:cNvPr>
          <p:cNvSpPr>
            <a:spLocks noGrp="1"/>
          </p:cNvSpPr>
          <p:nvPr>
            <p:ph type="title"/>
          </p:nvPr>
        </p:nvSpPr>
        <p:spPr>
          <a:xfrm>
            <a:off x="838200" y="365125"/>
            <a:ext cx="10515600" cy="927647"/>
          </a:xfrm>
        </p:spPr>
        <p:txBody>
          <a:bodyPr/>
          <a:lstStyle/>
          <a:p>
            <a:pPr algn="ctr"/>
            <a:r>
              <a:rPr lang="en-US" dirty="0"/>
              <a:t>Public Expenditure</a:t>
            </a:r>
          </a:p>
        </p:txBody>
      </p:sp>
      <p:sp>
        <p:nvSpPr>
          <p:cNvPr id="3" name="Content Placeholder 2">
            <a:extLst>
              <a:ext uri="{FF2B5EF4-FFF2-40B4-BE49-F238E27FC236}">
                <a16:creationId xmlns:a16="http://schemas.microsoft.com/office/drawing/2014/main" id="{E6E96CFA-73FB-4FF0-9728-259998FE7A79}"/>
              </a:ext>
            </a:extLst>
          </p:cNvPr>
          <p:cNvSpPr>
            <a:spLocks noGrp="1"/>
          </p:cNvSpPr>
          <p:nvPr>
            <p:ph idx="1"/>
          </p:nvPr>
        </p:nvSpPr>
        <p:spPr>
          <a:xfrm>
            <a:off x="838200" y="1466193"/>
            <a:ext cx="10515600" cy="4710770"/>
          </a:xfrm>
        </p:spPr>
        <p:txBody>
          <a:bodyPr>
            <a:noAutofit/>
          </a:bodyPr>
          <a:lstStyle/>
          <a:p>
            <a:pPr marL="0" indent="0" fontAlgn="base">
              <a:buNone/>
            </a:pPr>
            <a:r>
              <a:rPr lang="en-US" sz="3200" dirty="0"/>
              <a:t>Expenses incurred by the public authorities—central, state and local self- governments—are called public expenditure. Such expenditures are made for the maintenance of the governments as well as for the benefit of the society as whole.</a:t>
            </a:r>
          </a:p>
          <a:p>
            <a:pPr marL="0" indent="0">
              <a:buNone/>
            </a:pPr>
            <a:r>
              <a:rPr lang="en-US" sz="3200" b="1" dirty="0"/>
              <a:t>Principles Governing Public Expenditure or Canons of Public Expenditure:</a:t>
            </a:r>
          </a:p>
          <a:p>
            <a:pPr marL="0" indent="0">
              <a:buNone/>
            </a:pPr>
            <a:r>
              <a:rPr lang="en-US" sz="3200" dirty="0"/>
              <a:t>Rules or principles that govern the expenditure policy of the government are called canons of public expenditure. Fundamental principles of public spending determine the efficiency and propriety of the expenditure itself. </a:t>
            </a:r>
          </a:p>
        </p:txBody>
      </p:sp>
    </p:spTree>
    <p:extLst>
      <p:ext uri="{BB962C8B-B14F-4D97-AF65-F5344CB8AC3E}">
        <p14:creationId xmlns:p14="http://schemas.microsoft.com/office/powerpoint/2010/main" val="14288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B651-6B9B-4E61-B511-5C7B70AB1D1B}"/>
              </a:ext>
            </a:extLst>
          </p:cNvPr>
          <p:cNvSpPr>
            <a:spLocks noGrp="1"/>
          </p:cNvSpPr>
          <p:nvPr>
            <p:ph type="title"/>
          </p:nvPr>
        </p:nvSpPr>
        <p:spPr>
          <a:xfrm>
            <a:off x="838200" y="365126"/>
            <a:ext cx="10515600" cy="959178"/>
          </a:xfrm>
        </p:spPr>
        <p:txBody>
          <a:bodyPr/>
          <a:lstStyle/>
          <a:p>
            <a:pPr algn="ctr"/>
            <a:r>
              <a:rPr lang="en-US" dirty="0"/>
              <a:t>Classification of Public Expenditure</a:t>
            </a:r>
          </a:p>
        </p:txBody>
      </p:sp>
      <p:sp>
        <p:nvSpPr>
          <p:cNvPr id="3" name="Content Placeholder 2">
            <a:extLst>
              <a:ext uri="{FF2B5EF4-FFF2-40B4-BE49-F238E27FC236}">
                <a16:creationId xmlns:a16="http://schemas.microsoft.com/office/drawing/2014/main" id="{FAE78813-7686-4CB2-8C4B-F0823A2F586B}"/>
              </a:ext>
            </a:extLst>
          </p:cNvPr>
          <p:cNvSpPr>
            <a:spLocks noGrp="1"/>
          </p:cNvSpPr>
          <p:nvPr>
            <p:ph idx="1"/>
          </p:nvPr>
        </p:nvSpPr>
        <p:spPr>
          <a:xfrm>
            <a:off x="838200" y="1529255"/>
            <a:ext cx="10515600" cy="4647708"/>
          </a:xfrm>
        </p:spPr>
        <p:txBody>
          <a:bodyPr>
            <a:noAutofit/>
          </a:bodyPr>
          <a:lstStyle/>
          <a:p>
            <a:pPr marL="0" indent="0" fontAlgn="base">
              <a:buNone/>
            </a:pPr>
            <a:r>
              <a:rPr lang="en-US" sz="3200" b="1" dirty="0"/>
              <a:t>(1) Revenue Expenditure and Capital Expenditure:</a:t>
            </a:r>
            <a:endParaRPr lang="en-US" sz="3200" dirty="0"/>
          </a:p>
          <a:p>
            <a:pPr marL="0" indent="0">
              <a:buNone/>
            </a:pPr>
            <a:r>
              <a:rPr lang="en-US" sz="3200" dirty="0"/>
              <a:t>Revenue expenditures are current or consumption expenditures incurred on civil administration, </a:t>
            </a:r>
            <a:r>
              <a:rPr lang="en-US" sz="3200" dirty="0" err="1"/>
              <a:t>defence</a:t>
            </a:r>
            <a:r>
              <a:rPr lang="en-US" sz="3200" dirty="0"/>
              <a:t> forces, public health and , education, maintenance of government machinery etc. This type of expenditure is of recurrent type which is incurred year after year.</a:t>
            </a:r>
          </a:p>
          <a:p>
            <a:pPr marL="0" indent="0">
              <a:buNone/>
            </a:pPr>
            <a:r>
              <a:rPr lang="en-US" sz="3200" dirty="0"/>
              <a:t>Capital Expenditure of the government refers to that expenditure which results in creation of fixed assets. They are in the form of investment. They add to the net productive assets of the economy. Capital Expenditure is also known as</a:t>
            </a:r>
          </a:p>
        </p:txBody>
      </p:sp>
    </p:spTree>
    <p:extLst>
      <p:ext uri="{BB962C8B-B14F-4D97-AF65-F5344CB8AC3E}">
        <p14:creationId xmlns:p14="http://schemas.microsoft.com/office/powerpoint/2010/main" val="4207861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D474-BE15-4C97-BCA9-CA3FDE20931A}"/>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C1271961-783E-40CE-A06F-87C6CA200908}"/>
              </a:ext>
            </a:extLst>
          </p:cNvPr>
          <p:cNvSpPr>
            <a:spLocks noGrp="1"/>
          </p:cNvSpPr>
          <p:nvPr>
            <p:ph idx="1"/>
          </p:nvPr>
        </p:nvSpPr>
        <p:spPr>
          <a:xfrm>
            <a:off x="838200" y="945932"/>
            <a:ext cx="10515600" cy="5231031"/>
          </a:xfrm>
        </p:spPr>
        <p:txBody>
          <a:bodyPr>
            <a:noAutofit/>
          </a:bodyPr>
          <a:lstStyle/>
          <a:p>
            <a:pPr marL="0" indent="0">
              <a:buNone/>
            </a:pPr>
            <a:r>
              <a:rPr lang="en-US" sz="3200" dirty="0"/>
              <a:t>development expenditure as it increases the productive capacity of the economy. It is an investment expenditure and a non-recurring type of expenditure. For </a:t>
            </a:r>
            <a:r>
              <a:rPr lang="en-US" sz="3200" dirty="0" err="1"/>
              <a:t>Eg.</a:t>
            </a:r>
            <a:r>
              <a:rPr lang="en-US" sz="3200" dirty="0"/>
              <a:t> Expenditure – on agricultural and industrial development, irrigation dams, public -enterprises </a:t>
            </a:r>
            <a:r>
              <a:rPr lang="en-US" sz="3200" dirty="0" err="1"/>
              <a:t>etc</a:t>
            </a:r>
            <a:r>
              <a:rPr lang="en-US" sz="3200" dirty="0"/>
              <a:t>, are all capital expenditures</a:t>
            </a:r>
          </a:p>
          <a:p>
            <a:pPr marL="0" indent="0">
              <a:buNone/>
            </a:pPr>
            <a:r>
              <a:rPr lang="en-US" sz="3200" b="1" dirty="0"/>
              <a:t>(2) Development And Non – Developmental Expenditure / Productive And Non – Productive  Expenditure :-</a:t>
            </a:r>
          </a:p>
          <a:p>
            <a:pPr marL="0" indent="0">
              <a:buNone/>
            </a:pPr>
            <a:r>
              <a:rPr lang="en-US" sz="3200" dirty="0"/>
              <a:t>Expenditure on infrastructure development, public enterprises or development of agriculture increase productive capacity in the economy and bring income to the government. Thus they are classified as productive expenditure. All expenditures that</a:t>
            </a:r>
          </a:p>
        </p:txBody>
      </p:sp>
    </p:spTree>
    <p:extLst>
      <p:ext uri="{BB962C8B-B14F-4D97-AF65-F5344CB8AC3E}">
        <p14:creationId xmlns:p14="http://schemas.microsoft.com/office/powerpoint/2010/main" val="302525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AB20-20AA-448B-8F2A-20E07AC7FDCE}"/>
              </a:ext>
            </a:extLst>
          </p:cNvPr>
          <p:cNvSpPr>
            <a:spLocks noGrp="1"/>
          </p:cNvSpPr>
          <p:nvPr>
            <p:ph type="title"/>
          </p:nvPr>
        </p:nvSpPr>
        <p:spPr>
          <a:xfrm>
            <a:off x="838200" y="365126"/>
            <a:ext cx="10515600" cy="43891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0872943-EC91-4FD9-ABFB-1A8362A91ABF}"/>
              </a:ext>
            </a:extLst>
          </p:cNvPr>
          <p:cNvSpPr>
            <a:spLocks noGrp="1"/>
          </p:cNvSpPr>
          <p:nvPr>
            <p:ph idx="1"/>
          </p:nvPr>
        </p:nvSpPr>
        <p:spPr>
          <a:xfrm>
            <a:off x="838200" y="804042"/>
            <a:ext cx="10515600" cy="5372921"/>
          </a:xfrm>
        </p:spPr>
        <p:txBody>
          <a:bodyPr>
            <a:normAutofit/>
          </a:bodyPr>
          <a:lstStyle/>
          <a:p>
            <a:pPr marL="0" indent="0">
              <a:buNone/>
            </a:pPr>
            <a:r>
              <a:rPr lang="en-US" sz="3200" dirty="0"/>
              <a:t>promote economic growth development are termed as development expenditure.</a:t>
            </a:r>
          </a:p>
          <a:p>
            <a:pPr marL="0" indent="0">
              <a:buNone/>
            </a:pPr>
            <a:r>
              <a:rPr lang="en-US" sz="3200" dirty="0"/>
              <a:t>Unproductive (non – development) expenditure refers to those expenditures which do not yield any income. Expenditure such as interest payments, expenditure on law and order, public administration, do not create any productive asset which brings income to government such expenses are classified as unproductive expenditures.</a:t>
            </a:r>
          </a:p>
        </p:txBody>
      </p:sp>
    </p:spTree>
    <p:extLst>
      <p:ext uri="{BB962C8B-B14F-4D97-AF65-F5344CB8AC3E}">
        <p14:creationId xmlns:p14="http://schemas.microsoft.com/office/powerpoint/2010/main" val="1707446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3F609-5D69-4E48-8D71-FD3B5DE8152A}"/>
              </a:ext>
            </a:extLst>
          </p:cNvPr>
          <p:cNvSpPr>
            <a:spLocks noGrp="1"/>
          </p:cNvSpPr>
          <p:nvPr>
            <p:ph type="title"/>
          </p:nvPr>
        </p:nvSpPr>
        <p:spPr>
          <a:xfrm>
            <a:off x="838200" y="365125"/>
            <a:ext cx="10515600" cy="486213"/>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A518618-F572-4BD1-8315-E689CD598857}"/>
              </a:ext>
            </a:extLst>
          </p:cNvPr>
          <p:cNvSpPr>
            <a:spLocks noGrp="1"/>
          </p:cNvSpPr>
          <p:nvPr>
            <p:ph idx="1"/>
          </p:nvPr>
        </p:nvSpPr>
        <p:spPr>
          <a:xfrm>
            <a:off x="838200" y="1024759"/>
            <a:ext cx="10515600" cy="5152204"/>
          </a:xfrm>
        </p:spPr>
        <p:txBody>
          <a:bodyPr>
            <a:normAutofit/>
          </a:bodyPr>
          <a:lstStyle/>
          <a:p>
            <a:pPr marL="0" indent="0">
              <a:buNone/>
            </a:pPr>
            <a:r>
              <a:rPr lang="en-US" sz="3200" b="1" dirty="0"/>
              <a:t>(3)Transfer And Non – Transfer Expenditure :-</a:t>
            </a:r>
          </a:p>
          <a:p>
            <a:pPr marL="0" indent="0">
              <a:buNone/>
            </a:pPr>
            <a:r>
              <a:rPr lang="en-US" sz="3200" dirty="0"/>
              <a:t>Transfer expenditure refers to those kind of expenditures against there is no corresponding transfer of real resources i.e., goods or services. Such expenditure includes public expenditure on :- National Old pension Scheme, Interest payments, subsidies, unemployment allowances, welfare benefits to weaker sections etc. By incurring such expenditure, the government does not get anything in return, but it adds to the welfare of the people, especially to weaker sections of society. Such expenditure results in redistribution of money incomes within the society.</a:t>
            </a:r>
          </a:p>
          <a:p>
            <a:pPr marL="0" indent="0">
              <a:buNone/>
            </a:pPr>
            <a:endParaRPr lang="en-US" sz="3200" dirty="0"/>
          </a:p>
        </p:txBody>
      </p:sp>
    </p:spTree>
    <p:extLst>
      <p:ext uri="{BB962C8B-B14F-4D97-AF65-F5344CB8AC3E}">
        <p14:creationId xmlns:p14="http://schemas.microsoft.com/office/powerpoint/2010/main" val="3350485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658D2-DC38-4FB6-AF03-B7B2B688EFEE}"/>
              </a:ext>
            </a:extLst>
          </p:cNvPr>
          <p:cNvSpPr>
            <a:spLocks noGrp="1"/>
          </p:cNvSpPr>
          <p:nvPr>
            <p:ph type="title"/>
          </p:nvPr>
        </p:nvSpPr>
        <p:spPr>
          <a:xfrm>
            <a:off x="838200" y="365126"/>
            <a:ext cx="10515600" cy="51774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25E9FEE-0828-488B-94FD-A083FC8D22B4}"/>
              </a:ext>
            </a:extLst>
          </p:cNvPr>
          <p:cNvSpPr>
            <a:spLocks noGrp="1"/>
          </p:cNvSpPr>
          <p:nvPr>
            <p:ph idx="1"/>
          </p:nvPr>
        </p:nvSpPr>
        <p:spPr>
          <a:xfrm>
            <a:off x="838200" y="882870"/>
            <a:ext cx="10515600" cy="5294093"/>
          </a:xfrm>
        </p:spPr>
        <p:txBody>
          <a:bodyPr>
            <a:normAutofit/>
          </a:bodyPr>
          <a:lstStyle/>
          <a:p>
            <a:pPr marL="0" indent="0">
              <a:buNone/>
            </a:pPr>
            <a:r>
              <a:rPr lang="en-US" sz="3200" dirty="0"/>
              <a:t>The non – transfer expenditure relates to that expenditure which results in creation of income or output The non – transfer expenditure includes development as well as non – development expenditure that results in creation of output directly or indirectly. Economic infrastructure (Power, Transport, Irrigation etc.), Social infrastructure (Education, Health and Family welfare), Internal law and order and </a:t>
            </a:r>
            <a:r>
              <a:rPr lang="en-US" sz="3200" dirty="0" err="1"/>
              <a:t>defence</a:t>
            </a:r>
            <a:r>
              <a:rPr lang="en-US" sz="3200" dirty="0"/>
              <a:t>, public administration etc. By incurring such expenditure, government creates a healthy environment for economic activities.</a:t>
            </a:r>
          </a:p>
        </p:txBody>
      </p:sp>
    </p:spTree>
    <p:extLst>
      <p:ext uri="{BB962C8B-B14F-4D97-AF65-F5344CB8AC3E}">
        <p14:creationId xmlns:p14="http://schemas.microsoft.com/office/powerpoint/2010/main" val="2503425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9D86-3AAB-4D44-B5AE-276A13FC4A3F}"/>
              </a:ext>
            </a:extLst>
          </p:cNvPr>
          <p:cNvSpPr>
            <a:spLocks noGrp="1"/>
          </p:cNvSpPr>
          <p:nvPr>
            <p:ph type="title"/>
          </p:nvPr>
        </p:nvSpPr>
        <p:spPr>
          <a:xfrm>
            <a:off x="838200" y="365126"/>
            <a:ext cx="10515600" cy="64386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2D6B08A-6CEE-4E52-9AD1-EA84FABCFE79}"/>
              </a:ext>
            </a:extLst>
          </p:cNvPr>
          <p:cNvSpPr>
            <a:spLocks noGrp="1"/>
          </p:cNvSpPr>
          <p:nvPr>
            <p:ph idx="1"/>
          </p:nvPr>
        </p:nvSpPr>
        <p:spPr>
          <a:xfrm>
            <a:off x="838200" y="1008994"/>
            <a:ext cx="10515600" cy="5167969"/>
          </a:xfrm>
        </p:spPr>
        <p:txBody>
          <a:bodyPr/>
          <a:lstStyle/>
          <a:p>
            <a:pPr marL="0" indent="0">
              <a:buNone/>
            </a:pPr>
            <a:r>
              <a:rPr lang="en-US" b="1" dirty="0"/>
              <a:t>(4) Plan And Non – Plan Expenditure</a:t>
            </a:r>
          </a:p>
          <a:p>
            <a:pPr marL="0" indent="0">
              <a:buNone/>
            </a:pPr>
            <a:r>
              <a:rPr lang="en-US" dirty="0"/>
              <a:t>The plan expenditure is incurred on development activities outlined in ongoing five year plan.  For </a:t>
            </a:r>
            <a:r>
              <a:rPr lang="en-US" dirty="0" err="1"/>
              <a:t>Eg</a:t>
            </a:r>
            <a:r>
              <a:rPr lang="en-US" dirty="0"/>
              <a:t> In 2009-10, the plan expenditure of Central Government was 5.3% of GDP. Plan expenditure is incurred on Transport, rural development, communication, agriculture, energy, social services, etc.</a:t>
            </a:r>
          </a:p>
          <a:p>
            <a:pPr marL="0" indent="0">
              <a:buNone/>
            </a:pPr>
            <a:r>
              <a:rPr lang="en-US" dirty="0"/>
              <a:t>The non – plan expenditure is incurred on those activities, which are not included in five-year plan. It includes development and non – development expenditure. It includes :-</a:t>
            </a:r>
            <a:r>
              <a:rPr lang="en-US" dirty="0" err="1"/>
              <a:t>Defence</a:t>
            </a:r>
            <a:r>
              <a:rPr lang="en-US" dirty="0"/>
              <a:t>, subsidies, interest payments, maintenance etc.</a:t>
            </a:r>
          </a:p>
          <a:p>
            <a:pPr marL="0" indent="0">
              <a:buNone/>
            </a:pPr>
            <a:endParaRPr lang="en-US" dirty="0"/>
          </a:p>
        </p:txBody>
      </p:sp>
    </p:spTree>
    <p:extLst>
      <p:ext uri="{BB962C8B-B14F-4D97-AF65-F5344CB8AC3E}">
        <p14:creationId xmlns:p14="http://schemas.microsoft.com/office/powerpoint/2010/main" val="3114289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075A1-F9DA-4086-B363-2D246CDE14B9}"/>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492FBB15-96D4-4A01-84D7-619A6509A4BF}"/>
              </a:ext>
            </a:extLst>
          </p:cNvPr>
          <p:cNvSpPr>
            <a:spLocks noGrp="1"/>
          </p:cNvSpPr>
          <p:nvPr>
            <p:ph idx="1"/>
          </p:nvPr>
        </p:nvSpPr>
        <p:spPr>
          <a:xfrm>
            <a:off x="838200" y="1103586"/>
            <a:ext cx="10515600" cy="5073377"/>
          </a:xfrm>
        </p:spPr>
        <p:txBody>
          <a:bodyPr>
            <a:noAutofit/>
          </a:bodyPr>
          <a:lstStyle/>
          <a:p>
            <a:pPr marL="0" indent="0">
              <a:buNone/>
            </a:pPr>
            <a:r>
              <a:rPr lang="en-US" sz="3200" b="1" dirty="0"/>
              <a:t>(5) Other Classification</a:t>
            </a:r>
          </a:p>
          <a:p>
            <a:pPr marL="0" indent="0">
              <a:buNone/>
            </a:pPr>
            <a:r>
              <a:rPr lang="en-US" sz="3200" dirty="0"/>
              <a:t>Mrs. Hicks classified Public Expenditure on the basis of duties of government. It is as follows :</a:t>
            </a:r>
          </a:p>
          <a:p>
            <a:pPr marL="0" indent="0">
              <a:buNone/>
            </a:pPr>
            <a:r>
              <a:rPr lang="en-US" sz="3200" b="1" u="sng" dirty="0"/>
              <a:t>a) </a:t>
            </a:r>
            <a:r>
              <a:rPr lang="en-US" sz="3200" b="1" u="sng" dirty="0" err="1"/>
              <a:t>Defence</a:t>
            </a:r>
            <a:r>
              <a:rPr lang="en-US" sz="3200" b="1" u="sng" dirty="0"/>
              <a:t> Expenditure :-</a:t>
            </a:r>
            <a:endParaRPr lang="en-US" sz="3200" dirty="0"/>
          </a:p>
          <a:p>
            <a:pPr marL="0" indent="0">
              <a:buNone/>
            </a:pPr>
            <a:r>
              <a:rPr lang="en-US" sz="3200" dirty="0"/>
              <a:t>It is expenditure on </a:t>
            </a:r>
            <a:r>
              <a:rPr lang="en-US" sz="3200" dirty="0" err="1"/>
              <a:t>defence</a:t>
            </a:r>
            <a:r>
              <a:rPr lang="en-US" sz="3200" dirty="0"/>
              <a:t> </a:t>
            </a:r>
            <a:r>
              <a:rPr lang="en-US" sz="3200" dirty="0" err="1"/>
              <a:t>equipments</a:t>
            </a:r>
            <a:r>
              <a:rPr lang="en-US" sz="3200" dirty="0"/>
              <a:t>, wages and salaries of armed forces, navy and air-force etc. It is incurred by government to provide security to citizens of country from external aggression.</a:t>
            </a:r>
          </a:p>
        </p:txBody>
      </p:sp>
    </p:spTree>
    <p:extLst>
      <p:ext uri="{BB962C8B-B14F-4D97-AF65-F5344CB8AC3E}">
        <p14:creationId xmlns:p14="http://schemas.microsoft.com/office/powerpoint/2010/main" val="1271607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A938-29BE-44E7-AADB-86052B546BB6}"/>
              </a:ext>
            </a:extLst>
          </p:cNvPr>
          <p:cNvSpPr>
            <a:spLocks noGrp="1"/>
          </p:cNvSpPr>
          <p:nvPr>
            <p:ph type="title"/>
          </p:nvPr>
        </p:nvSpPr>
        <p:spPr>
          <a:xfrm>
            <a:off x="838200" y="365126"/>
            <a:ext cx="10515600" cy="51774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FCD3040-428C-48E9-AAC5-FD00DA352E34}"/>
              </a:ext>
            </a:extLst>
          </p:cNvPr>
          <p:cNvSpPr>
            <a:spLocks noGrp="1"/>
          </p:cNvSpPr>
          <p:nvPr>
            <p:ph idx="1"/>
          </p:nvPr>
        </p:nvSpPr>
        <p:spPr>
          <a:xfrm>
            <a:off x="838200" y="1087821"/>
            <a:ext cx="10515600" cy="5089142"/>
          </a:xfrm>
        </p:spPr>
        <p:txBody>
          <a:bodyPr>
            <a:noAutofit/>
          </a:bodyPr>
          <a:lstStyle/>
          <a:p>
            <a:pPr marL="0" indent="0">
              <a:buNone/>
            </a:pPr>
            <a:r>
              <a:rPr lang="en-US" sz="3200" b="1" u="sng" dirty="0"/>
              <a:t>b) Civil Expenditure :-</a:t>
            </a:r>
            <a:endParaRPr lang="en-US" sz="3200" dirty="0"/>
          </a:p>
          <a:p>
            <a:pPr marL="0" indent="0">
              <a:buNone/>
            </a:pPr>
            <a:r>
              <a:rPr lang="en-US" sz="3200" dirty="0"/>
              <a:t>Government/incurs this expenditure to maintain law and order and administration of justice.</a:t>
            </a:r>
          </a:p>
          <a:p>
            <a:pPr marL="0" indent="0">
              <a:buNone/>
            </a:pPr>
            <a:r>
              <a:rPr lang="en-US" sz="3200" b="1" u="sng" dirty="0"/>
              <a:t>c) Development Expenditure :-</a:t>
            </a:r>
            <a:endParaRPr lang="en-US" sz="3200" dirty="0"/>
          </a:p>
          <a:p>
            <a:pPr marL="0" indent="0">
              <a:buNone/>
            </a:pPr>
            <a:r>
              <a:rPr lang="en-US" sz="3200" dirty="0"/>
              <a:t>It is expenditure on development of agriculture, industry, trade and commerce, transport and communication etc.</a:t>
            </a:r>
          </a:p>
          <a:p>
            <a:pPr marL="0" indent="0">
              <a:buNone/>
            </a:pPr>
            <a:r>
              <a:rPr lang="en-US" sz="3200" b="1" dirty="0"/>
              <a:t>Dalton’s Classification</a:t>
            </a:r>
          </a:p>
          <a:p>
            <a:pPr marL="571500" indent="-571500">
              <a:buAutoNum type="romanLcParenBoth"/>
            </a:pPr>
            <a:r>
              <a:rPr lang="en-US" sz="3200" dirty="0"/>
              <a:t>Expenditure on political executives</a:t>
            </a:r>
          </a:p>
          <a:p>
            <a:pPr marL="571500" indent="-571500">
              <a:buAutoNum type="romanLcParenBoth"/>
            </a:pPr>
            <a:r>
              <a:rPr lang="en-US" sz="3200" dirty="0"/>
              <a:t>Administrative Expenditure</a:t>
            </a:r>
          </a:p>
        </p:txBody>
      </p:sp>
    </p:spTree>
    <p:extLst>
      <p:ext uri="{BB962C8B-B14F-4D97-AF65-F5344CB8AC3E}">
        <p14:creationId xmlns:p14="http://schemas.microsoft.com/office/powerpoint/2010/main" val="92107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B471-B253-4471-ADFE-79F0F2EF5F40}"/>
              </a:ext>
            </a:extLst>
          </p:cNvPr>
          <p:cNvSpPr>
            <a:spLocks noGrp="1"/>
          </p:cNvSpPr>
          <p:nvPr>
            <p:ph type="title"/>
          </p:nvPr>
        </p:nvSpPr>
        <p:spPr>
          <a:xfrm>
            <a:off x="838200" y="365126"/>
            <a:ext cx="10515600" cy="51774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AEFE74E-8FB1-44A9-9F11-882C3CCD26A4}"/>
              </a:ext>
            </a:extLst>
          </p:cNvPr>
          <p:cNvSpPr>
            <a:spLocks noGrp="1"/>
          </p:cNvSpPr>
          <p:nvPr>
            <p:ph idx="1"/>
          </p:nvPr>
        </p:nvSpPr>
        <p:spPr>
          <a:xfrm>
            <a:off x="838200" y="1261241"/>
            <a:ext cx="10515600" cy="4915722"/>
          </a:xfrm>
        </p:spPr>
        <p:txBody>
          <a:bodyPr/>
          <a:lstStyle/>
          <a:p>
            <a:pPr marL="0" indent="0">
              <a:buNone/>
            </a:pPr>
            <a:r>
              <a:rPr lang="en-US" dirty="0"/>
              <a:t>(iii) Security Expenditure</a:t>
            </a:r>
          </a:p>
          <a:p>
            <a:pPr marL="0" indent="0">
              <a:buNone/>
            </a:pPr>
            <a:r>
              <a:rPr lang="en-US" dirty="0"/>
              <a:t>(iv) Administration of Justice</a:t>
            </a:r>
          </a:p>
          <a:p>
            <a:pPr marL="0" indent="0">
              <a:buNone/>
            </a:pPr>
            <a:r>
              <a:rPr lang="en-US" dirty="0"/>
              <a:t>(v) Social Expenditure</a:t>
            </a:r>
          </a:p>
          <a:p>
            <a:pPr marL="0" indent="0">
              <a:buNone/>
            </a:pPr>
            <a:r>
              <a:rPr lang="en-US" dirty="0"/>
              <a:t>(vi) Developmental Expenditure</a:t>
            </a:r>
          </a:p>
          <a:p>
            <a:pPr marL="0" indent="0">
              <a:buNone/>
            </a:pPr>
            <a:r>
              <a:rPr lang="en-US"/>
              <a:t>(vii) Public </a:t>
            </a:r>
            <a:r>
              <a:rPr lang="en-US" dirty="0"/>
              <a:t>Debt</a:t>
            </a:r>
          </a:p>
          <a:p>
            <a:pPr marL="571500" indent="-571500">
              <a:buAutoNum type="romanLcParenBoth"/>
            </a:pPr>
            <a:endParaRPr lang="en-US" dirty="0"/>
          </a:p>
          <a:p>
            <a:pPr marL="571500" indent="-571500">
              <a:buAutoNum type="romanLcParenBoth"/>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24433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93B3F-3A38-40B0-8805-CED7AA04A530}"/>
              </a:ext>
            </a:extLst>
          </p:cNvPr>
          <p:cNvSpPr>
            <a:spLocks noGrp="1"/>
          </p:cNvSpPr>
          <p:nvPr>
            <p:ph type="title"/>
          </p:nvPr>
        </p:nvSpPr>
        <p:spPr>
          <a:xfrm>
            <a:off x="838200" y="365125"/>
            <a:ext cx="10515600" cy="880351"/>
          </a:xfrm>
        </p:spPr>
        <p:txBody>
          <a:bodyPr/>
          <a:lstStyle/>
          <a:p>
            <a:pPr algn="ctr"/>
            <a:r>
              <a:rPr lang="en-US" dirty="0"/>
              <a:t>Economic effect of public expenditure</a:t>
            </a:r>
          </a:p>
        </p:txBody>
      </p:sp>
      <p:sp>
        <p:nvSpPr>
          <p:cNvPr id="3" name="Content Placeholder 2">
            <a:extLst>
              <a:ext uri="{FF2B5EF4-FFF2-40B4-BE49-F238E27FC236}">
                <a16:creationId xmlns:a16="http://schemas.microsoft.com/office/drawing/2014/main" id="{1D2D6A64-A95D-4B1D-B2CC-41E597F3036F}"/>
              </a:ext>
            </a:extLst>
          </p:cNvPr>
          <p:cNvSpPr>
            <a:spLocks noGrp="1"/>
          </p:cNvSpPr>
          <p:nvPr>
            <p:ph idx="1"/>
          </p:nvPr>
        </p:nvSpPr>
        <p:spPr>
          <a:xfrm>
            <a:off x="838200" y="1245476"/>
            <a:ext cx="10515600" cy="4931487"/>
          </a:xfrm>
        </p:spPr>
        <p:txBody>
          <a:bodyPr>
            <a:normAutofit/>
          </a:bodyPr>
          <a:lstStyle/>
          <a:p>
            <a:pPr marL="0" indent="0" algn="just">
              <a:buNone/>
            </a:pPr>
            <a:r>
              <a:rPr lang="en-US" sz="3200" b="1" dirty="0"/>
              <a:t>1. Effects on Production</a:t>
            </a:r>
          </a:p>
          <a:p>
            <a:pPr marL="0" indent="0" algn="just">
              <a:buNone/>
            </a:pPr>
            <a:r>
              <a:rPr lang="en-US" sz="3200" dirty="0"/>
              <a:t>The effect of public expenditure on production can be examined with reference to its effects on ability &amp; willingness to work, save &amp; invest and on diversion of resources.</a:t>
            </a:r>
          </a:p>
          <a:p>
            <a:pPr marL="0" indent="0" algn="just">
              <a:buNone/>
            </a:pPr>
            <a:r>
              <a:rPr lang="en-US" sz="3200" dirty="0"/>
              <a:t>(</a:t>
            </a:r>
            <a:r>
              <a:rPr lang="en-US" sz="3200" dirty="0" err="1"/>
              <a:t>i</a:t>
            </a:r>
            <a:r>
              <a:rPr lang="en-US" sz="3200" dirty="0"/>
              <a:t>) </a:t>
            </a:r>
            <a:r>
              <a:rPr lang="en-US" sz="3200" b="1" dirty="0"/>
              <a:t>Ability to work, save and invest</a:t>
            </a:r>
            <a:r>
              <a:rPr lang="en-US" sz="3200" dirty="0"/>
              <a:t> : Socially desirable public expenditure increases community's productive capacity. Expenditure on education, health, communication, increases people's productivity at work and therefore their incomes. With rise in income savings also increase and this in turn has a beneficial effect on investment and capital formation.</a:t>
            </a:r>
          </a:p>
        </p:txBody>
      </p:sp>
    </p:spTree>
    <p:extLst>
      <p:ext uri="{BB962C8B-B14F-4D97-AF65-F5344CB8AC3E}">
        <p14:creationId xmlns:p14="http://schemas.microsoft.com/office/powerpoint/2010/main" val="243771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8862-7516-4B1A-84DA-29D473F0BCC1}"/>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2D2BCCE-B89A-4279-9237-BA6E66969452}"/>
              </a:ext>
            </a:extLst>
          </p:cNvPr>
          <p:cNvSpPr>
            <a:spLocks noGrp="1"/>
          </p:cNvSpPr>
          <p:nvPr>
            <p:ph idx="1"/>
          </p:nvPr>
        </p:nvSpPr>
        <p:spPr>
          <a:xfrm>
            <a:off x="838200" y="961698"/>
            <a:ext cx="10515600" cy="5215265"/>
          </a:xfrm>
        </p:spPr>
        <p:txBody>
          <a:bodyPr>
            <a:noAutofit/>
          </a:bodyPr>
          <a:lstStyle/>
          <a:p>
            <a:pPr marL="0" indent="0">
              <a:buNone/>
            </a:pPr>
            <a:r>
              <a:rPr lang="en-US" sz="3200" dirty="0"/>
              <a:t>While making its spending </a:t>
            </a:r>
            <a:r>
              <a:rPr lang="en-US" sz="3200" dirty="0" err="1"/>
              <a:t>programme</a:t>
            </a:r>
            <a:r>
              <a:rPr lang="en-US" sz="3200" dirty="0"/>
              <a:t>, government must follow these principles. These principles, in short, are called canons of public expenditure.</a:t>
            </a:r>
            <a:br>
              <a:rPr lang="en-US" sz="3200" dirty="0"/>
            </a:br>
            <a:r>
              <a:rPr lang="en-US" sz="3200" b="1" dirty="0"/>
              <a:t>(</a:t>
            </a:r>
            <a:r>
              <a:rPr lang="en-US" sz="3200" b="1" dirty="0" err="1"/>
              <a:t>i</a:t>
            </a:r>
            <a:r>
              <a:rPr lang="en-US" sz="3200" b="1" dirty="0"/>
              <a:t>) Canon of Benefit:</a:t>
            </a:r>
          </a:p>
          <a:p>
            <a:pPr marL="0" indent="0" fontAlgn="base">
              <a:buNone/>
            </a:pPr>
            <a:r>
              <a:rPr lang="en-US" sz="3200" dirty="0"/>
              <a:t>According to this canon, public spending has to be made in such a way that it confers greatest social benefits. </a:t>
            </a:r>
            <a:r>
              <a:rPr lang="en-US" sz="3200" dirty="0" err="1"/>
              <a:t>hus</a:t>
            </a:r>
            <a:r>
              <a:rPr lang="en-US" sz="3200" dirty="0"/>
              <a:t>, public expenditure is to be made in those directions where general benefits rather than specific benefits flow in.</a:t>
            </a:r>
          </a:p>
          <a:p>
            <a:pPr marL="0" indent="0" fontAlgn="base">
              <a:buNone/>
            </a:pPr>
            <a:r>
              <a:rPr lang="en-US" sz="3200" dirty="0"/>
              <a:t>Any public expenditure for the development of a backward area does promote social interest.</a:t>
            </a:r>
          </a:p>
          <a:p>
            <a:pPr marL="0" indent="0">
              <a:buNone/>
            </a:pPr>
            <a:endParaRPr lang="en-US" sz="3200" dirty="0"/>
          </a:p>
        </p:txBody>
      </p:sp>
    </p:spTree>
    <p:extLst>
      <p:ext uri="{BB962C8B-B14F-4D97-AF65-F5344CB8AC3E}">
        <p14:creationId xmlns:p14="http://schemas.microsoft.com/office/powerpoint/2010/main" val="355474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72B6-B43A-4306-AFF6-A4ACB6BE3F62}"/>
              </a:ext>
            </a:extLst>
          </p:cNvPr>
          <p:cNvSpPr>
            <a:spLocks noGrp="1"/>
          </p:cNvSpPr>
          <p:nvPr>
            <p:ph type="title"/>
          </p:nvPr>
        </p:nvSpPr>
        <p:spPr>
          <a:xfrm>
            <a:off x="838200" y="365125"/>
            <a:ext cx="10515600" cy="565041"/>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77509F6-4901-4291-94B0-4A16016422F6}"/>
              </a:ext>
            </a:extLst>
          </p:cNvPr>
          <p:cNvSpPr>
            <a:spLocks noGrp="1"/>
          </p:cNvSpPr>
          <p:nvPr>
            <p:ph idx="1"/>
          </p:nvPr>
        </p:nvSpPr>
        <p:spPr>
          <a:xfrm>
            <a:off x="838200" y="804041"/>
            <a:ext cx="10515600" cy="5372922"/>
          </a:xfrm>
        </p:spPr>
        <p:txBody>
          <a:bodyPr>
            <a:noAutofit/>
          </a:bodyPr>
          <a:lstStyle/>
          <a:p>
            <a:pPr marL="0" indent="0">
              <a:buNone/>
            </a:pPr>
            <a:r>
              <a:rPr lang="en-US" sz="3200" b="1" dirty="0"/>
              <a:t>(ii) Willingness to work, save and invest</a:t>
            </a:r>
            <a:r>
              <a:rPr lang="en-US" sz="3200" dirty="0"/>
              <a:t> : Public expenditure, sometimes, brings adverse effects on people's willingness to work and save. Government expenditure on social security facilities may bring such </a:t>
            </a:r>
            <a:r>
              <a:rPr lang="en-US" sz="3200" dirty="0" err="1"/>
              <a:t>unfavourable</a:t>
            </a:r>
            <a:r>
              <a:rPr lang="en-US" sz="3200" dirty="0"/>
              <a:t> effects. For e.g. Government spends a considerable portion of its income towards provision of social security benefits such as unemployment allowances old age pension, insurance benefits, sickness benefit, medical benefit, etc. Such benefits reduce the desire to work. In other words they act as disincentive to work.</a:t>
            </a:r>
          </a:p>
        </p:txBody>
      </p:sp>
    </p:spTree>
    <p:extLst>
      <p:ext uri="{BB962C8B-B14F-4D97-AF65-F5344CB8AC3E}">
        <p14:creationId xmlns:p14="http://schemas.microsoft.com/office/powerpoint/2010/main" val="126274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0E2-E238-43C8-8503-104269DF68C5}"/>
              </a:ext>
            </a:extLst>
          </p:cNvPr>
          <p:cNvSpPr>
            <a:spLocks noGrp="1"/>
          </p:cNvSpPr>
          <p:nvPr>
            <p:ph type="title"/>
          </p:nvPr>
        </p:nvSpPr>
        <p:spPr>
          <a:xfrm>
            <a:off x="838200" y="365126"/>
            <a:ext cx="10515600" cy="51774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0FBC89D-1FA7-4485-9757-B809AB05E09F}"/>
              </a:ext>
            </a:extLst>
          </p:cNvPr>
          <p:cNvSpPr>
            <a:spLocks noGrp="1"/>
          </p:cNvSpPr>
          <p:nvPr>
            <p:ph idx="1"/>
          </p:nvPr>
        </p:nvSpPr>
        <p:spPr>
          <a:xfrm>
            <a:off x="838200" y="1103586"/>
            <a:ext cx="10515600" cy="5073377"/>
          </a:xfrm>
        </p:spPr>
        <p:txBody>
          <a:bodyPr>
            <a:noAutofit/>
          </a:bodyPr>
          <a:lstStyle/>
          <a:p>
            <a:pPr marL="0" indent="0">
              <a:buNone/>
            </a:pPr>
            <a:r>
              <a:rPr lang="en-US" sz="3200" dirty="0"/>
              <a:t>(iii) </a:t>
            </a:r>
            <a:r>
              <a:rPr lang="en-US" sz="3200" b="1" dirty="0"/>
              <a:t>Effect on allocation of resources among different industries &amp; trade</a:t>
            </a:r>
            <a:r>
              <a:rPr lang="en-US" sz="3200" dirty="0"/>
              <a:t> : Many a times the government expenditure proves to be an effective instrument to encourage investment on a particular industry. For e.g. If government decides to promote exports, it provides benefits like subsidies, tax benefits to attract investment towards such industry. Similarly government can also promote a particular region by providing various incentives for those who make investment in that region.</a:t>
            </a:r>
          </a:p>
        </p:txBody>
      </p:sp>
    </p:spTree>
    <p:extLst>
      <p:ext uri="{BB962C8B-B14F-4D97-AF65-F5344CB8AC3E}">
        <p14:creationId xmlns:p14="http://schemas.microsoft.com/office/powerpoint/2010/main" val="2877350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73C5-9972-4407-A6ED-8F490F6B0CE2}"/>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A2A10FA2-A84A-4019-8F0B-575149277593}"/>
              </a:ext>
            </a:extLst>
          </p:cNvPr>
          <p:cNvSpPr>
            <a:spLocks noGrp="1"/>
          </p:cNvSpPr>
          <p:nvPr>
            <p:ph idx="1"/>
          </p:nvPr>
        </p:nvSpPr>
        <p:spPr>
          <a:xfrm>
            <a:off x="838200" y="914400"/>
            <a:ext cx="10515600" cy="5262563"/>
          </a:xfrm>
        </p:spPr>
        <p:txBody>
          <a:bodyPr>
            <a:noAutofit/>
          </a:bodyPr>
          <a:lstStyle/>
          <a:p>
            <a:pPr marL="0" indent="0">
              <a:buNone/>
            </a:pPr>
            <a:r>
              <a:rPr lang="en-US" sz="3200" b="1" dirty="0"/>
              <a:t>2. Effects on Distribution</a:t>
            </a:r>
          </a:p>
          <a:p>
            <a:pPr marL="0" indent="0">
              <a:buNone/>
            </a:pPr>
            <a:r>
              <a:rPr lang="en-US" sz="3200" dirty="0"/>
              <a:t>The primary aim of the government is to </a:t>
            </a:r>
            <a:r>
              <a:rPr lang="en-US" sz="3200" dirty="0" err="1"/>
              <a:t>maximise</a:t>
            </a:r>
            <a:r>
              <a:rPr lang="en-US" sz="3200" dirty="0"/>
              <a:t> social benefit through public expenditure. The objective of maximum social welfare can be achieved only when the inequality of income is removed or </a:t>
            </a:r>
            <a:r>
              <a:rPr lang="en-US" sz="3200" dirty="0" err="1"/>
              <a:t>minimised</a:t>
            </a:r>
            <a:r>
              <a:rPr lang="en-US" sz="3200" dirty="0"/>
              <a:t>. Government expenditure is very useful to fulfill this goal. Government collects excess income of the rich through income tax and sales tax on luxuries. The funds thus </a:t>
            </a:r>
            <a:r>
              <a:rPr lang="en-US" sz="3200" dirty="0" err="1"/>
              <a:t>mobilised</a:t>
            </a:r>
            <a:r>
              <a:rPr lang="en-US" sz="3200" dirty="0"/>
              <a:t> are directed towards welfare </a:t>
            </a:r>
            <a:r>
              <a:rPr lang="en-US" sz="3200" dirty="0" err="1"/>
              <a:t>programmes</a:t>
            </a:r>
            <a:r>
              <a:rPr lang="en-US" sz="3200" dirty="0"/>
              <a:t> to promote the standard of poor and weaker section. Thus public expenditure helps to achieve the objective of equal distribution of income.</a:t>
            </a:r>
          </a:p>
        </p:txBody>
      </p:sp>
    </p:spTree>
    <p:extLst>
      <p:ext uri="{BB962C8B-B14F-4D97-AF65-F5344CB8AC3E}">
        <p14:creationId xmlns:p14="http://schemas.microsoft.com/office/powerpoint/2010/main" val="188285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DD1C-0B16-42CC-B466-DC6E2225A1C5}"/>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F004ED9-6693-4221-A1CA-5EF9D536146D}"/>
              </a:ext>
            </a:extLst>
          </p:cNvPr>
          <p:cNvSpPr>
            <a:spLocks noGrp="1"/>
          </p:cNvSpPr>
          <p:nvPr>
            <p:ph idx="1"/>
          </p:nvPr>
        </p:nvSpPr>
        <p:spPr>
          <a:xfrm>
            <a:off x="838200" y="1245476"/>
            <a:ext cx="10515600" cy="4931487"/>
          </a:xfrm>
        </p:spPr>
        <p:txBody>
          <a:bodyPr>
            <a:noAutofit/>
          </a:bodyPr>
          <a:lstStyle/>
          <a:p>
            <a:pPr marL="0" indent="0">
              <a:buNone/>
            </a:pPr>
            <a:r>
              <a:rPr lang="en-US" sz="3200" dirty="0"/>
              <a:t>Expenditure on social security &amp; subsidies to poor are aimed at increasing their real income &amp; purchasing power. Public expenditure on education, communication, health has a positive impact on productivity of the weaker section of society, thereby increasing their income earning capacity.</a:t>
            </a:r>
          </a:p>
          <a:p>
            <a:pPr marL="0" indent="0">
              <a:buNone/>
            </a:pPr>
            <a:r>
              <a:rPr lang="en-US" sz="3200" b="1" dirty="0"/>
              <a:t>3. Effects on Consumption</a:t>
            </a:r>
          </a:p>
          <a:p>
            <a:pPr marL="0" indent="0">
              <a:buNone/>
            </a:pPr>
            <a:r>
              <a:rPr lang="en-US" sz="3200" dirty="0"/>
              <a:t>Public expenditure enables redistribution of income in </a:t>
            </a:r>
            <a:r>
              <a:rPr lang="en-US" sz="3200" dirty="0" err="1"/>
              <a:t>favour</a:t>
            </a:r>
            <a:r>
              <a:rPr lang="en-US" sz="3200" dirty="0"/>
              <a:t> of poor. It improves the capacity of the poor to consume. Thus public expenditure promotes consumption and thereby other economic activities. The government expenditure on welfare</a:t>
            </a:r>
          </a:p>
        </p:txBody>
      </p:sp>
    </p:spTree>
    <p:extLst>
      <p:ext uri="{BB962C8B-B14F-4D97-AF65-F5344CB8AC3E}">
        <p14:creationId xmlns:p14="http://schemas.microsoft.com/office/powerpoint/2010/main" val="6608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3725-1A74-410E-9EC2-97E08FCC2731}"/>
              </a:ext>
            </a:extLst>
          </p:cNvPr>
          <p:cNvSpPr>
            <a:spLocks noGrp="1"/>
          </p:cNvSpPr>
          <p:nvPr>
            <p:ph type="title"/>
          </p:nvPr>
        </p:nvSpPr>
        <p:spPr>
          <a:xfrm>
            <a:off x="838200" y="365125"/>
            <a:ext cx="10515600" cy="69116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85E9358-4508-4B42-B8C3-36F80DF31516}"/>
              </a:ext>
            </a:extLst>
          </p:cNvPr>
          <p:cNvSpPr>
            <a:spLocks noGrp="1"/>
          </p:cNvSpPr>
          <p:nvPr>
            <p:ph idx="1"/>
          </p:nvPr>
        </p:nvSpPr>
        <p:spPr>
          <a:xfrm>
            <a:off x="838200" y="1198179"/>
            <a:ext cx="10515600" cy="4978784"/>
          </a:xfrm>
        </p:spPr>
        <p:txBody>
          <a:bodyPr>
            <a:noAutofit/>
          </a:bodyPr>
          <a:lstStyle/>
          <a:p>
            <a:pPr marL="0" indent="0">
              <a:buNone/>
            </a:pPr>
            <a:r>
              <a:rPr lang="en-US" sz="3200" dirty="0" err="1"/>
              <a:t>programmes</a:t>
            </a:r>
            <a:r>
              <a:rPr lang="en-US" sz="3200" dirty="0"/>
              <a:t> like free education, health care and housing certainly improves the standard of the poor people. It also promotes their capacity to consume and save.</a:t>
            </a:r>
          </a:p>
          <a:p>
            <a:pPr marL="0" indent="0">
              <a:buNone/>
            </a:pPr>
            <a:r>
              <a:rPr lang="en-US" sz="3200" b="1" dirty="0"/>
              <a:t>4. Effects on Economic Stability</a:t>
            </a:r>
          </a:p>
          <a:p>
            <a:pPr marL="0" indent="0">
              <a:buNone/>
            </a:pPr>
            <a:r>
              <a:rPr lang="en-US" sz="3200" dirty="0"/>
              <a:t>Economic instability takes the form of depression, recession and inflation. Public expenditure is used as a mechanism to control instability. The modern economist Keynes advocated public expenditure as a better device to raise effective demand &amp; to get out of depression. Public expenditure is also</a:t>
            </a:r>
          </a:p>
        </p:txBody>
      </p:sp>
    </p:spTree>
    <p:extLst>
      <p:ext uri="{BB962C8B-B14F-4D97-AF65-F5344CB8AC3E}">
        <p14:creationId xmlns:p14="http://schemas.microsoft.com/office/powerpoint/2010/main" val="2259765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D9D2-3FA4-419E-A516-5835F977868D}"/>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AEB9C0C2-A00C-452B-8192-1A6246D25744}"/>
              </a:ext>
            </a:extLst>
          </p:cNvPr>
          <p:cNvSpPr>
            <a:spLocks noGrp="1"/>
          </p:cNvSpPr>
          <p:nvPr>
            <p:ph idx="1"/>
          </p:nvPr>
        </p:nvSpPr>
        <p:spPr>
          <a:xfrm>
            <a:off x="838200" y="1135117"/>
            <a:ext cx="10515600" cy="5041846"/>
          </a:xfrm>
        </p:spPr>
        <p:txBody>
          <a:bodyPr>
            <a:noAutofit/>
          </a:bodyPr>
          <a:lstStyle/>
          <a:p>
            <a:pPr marL="0" indent="0">
              <a:buNone/>
            </a:pPr>
            <a:r>
              <a:rPr lang="en-US" sz="3200" dirty="0"/>
              <a:t>useful in controlling inflation &amp; deflation. Expansion of Public expenditure during deflation &amp; reduction of public expenditure during inflation control money supply &amp; bring price stability.</a:t>
            </a:r>
          </a:p>
          <a:p>
            <a:pPr marL="0" indent="0">
              <a:buNone/>
            </a:pPr>
            <a:r>
              <a:rPr lang="en-US" sz="3200" b="1" dirty="0"/>
              <a:t>5. Effects on Economic Growth</a:t>
            </a:r>
          </a:p>
          <a:p>
            <a:pPr marL="0" indent="0">
              <a:buNone/>
            </a:pPr>
            <a:r>
              <a:rPr lang="en-US" sz="3200" dirty="0"/>
              <a:t>The goals of planning are effectively </a:t>
            </a:r>
            <a:r>
              <a:rPr lang="en-US" sz="3200" dirty="0" err="1"/>
              <a:t>realised</a:t>
            </a:r>
            <a:r>
              <a:rPr lang="en-US" sz="3200" dirty="0"/>
              <a:t> only through government expenditure. The government allocates funds for the growth of various sectors like agriculture, industry, transport, communications, education, energy, health, exports, imports, with a view to achieve impressive growth.</a:t>
            </a:r>
          </a:p>
        </p:txBody>
      </p:sp>
    </p:spTree>
    <p:extLst>
      <p:ext uri="{BB962C8B-B14F-4D97-AF65-F5344CB8AC3E}">
        <p14:creationId xmlns:p14="http://schemas.microsoft.com/office/powerpoint/2010/main" val="3901747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65AC4-9726-4CC1-806C-4E42660D9244}"/>
              </a:ext>
            </a:extLst>
          </p:cNvPr>
          <p:cNvSpPr>
            <a:spLocks noGrp="1"/>
          </p:cNvSpPr>
          <p:nvPr>
            <p:ph type="title"/>
          </p:nvPr>
        </p:nvSpPr>
        <p:spPr>
          <a:xfrm>
            <a:off x="838200" y="365126"/>
            <a:ext cx="10515600" cy="43891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A6F1A3F-9787-4C1B-81A4-32C39CFD342D}"/>
              </a:ext>
            </a:extLst>
          </p:cNvPr>
          <p:cNvSpPr>
            <a:spLocks noGrp="1"/>
          </p:cNvSpPr>
          <p:nvPr>
            <p:ph idx="1"/>
          </p:nvPr>
        </p:nvSpPr>
        <p:spPr>
          <a:xfrm>
            <a:off x="838200" y="945931"/>
            <a:ext cx="10515600" cy="5231032"/>
          </a:xfrm>
        </p:spPr>
        <p:txBody>
          <a:bodyPr>
            <a:normAutofit/>
          </a:bodyPr>
          <a:lstStyle/>
          <a:p>
            <a:pPr marL="0" indent="0">
              <a:buNone/>
            </a:pPr>
            <a:r>
              <a:rPr lang="en-US" sz="3200" dirty="0"/>
              <a:t>Government expenditure has been very helpful in maintaining balanced economic growth. Government takes keen interest to allocate more resources for development of backward regions. Such efforts reduces regional inequality and promotes balanced economic growth.</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90232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37C56-4C5F-4898-B61C-06CBD7A77B34}"/>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8FC14618-AB0A-403E-9AD8-20BE6C33AEBC}"/>
              </a:ext>
            </a:extLst>
          </p:cNvPr>
          <p:cNvSpPr>
            <a:spLocks noGrp="1"/>
          </p:cNvSpPr>
          <p:nvPr>
            <p:ph idx="1"/>
          </p:nvPr>
        </p:nvSpPr>
        <p:spPr>
          <a:xfrm>
            <a:off x="838200" y="1103586"/>
            <a:ext cx="10515600" cy="5073377"/>
          </a:xfrm>
        </p:spPr>
        <p:txBody>
          <a:bodyPr>
            <a:noAutofit/>
          </a:bodyPr>
          <a:lstStyle/>
          <a:p>
            <a:pPr marL="0" indent="0" fontAlgn="base">
              <a:buNone/>
            </a:pPr>
            <a:r>
              <a:rPr lang="en-US" sz="3200" b="1" dirty="0"/>
              <a:t>(ii) Canon of Economy:</a:t>
            </a:r>
          </a:p>
          <a:p>
            <a:pPr marL="0" indent="0" fontAlgn="base">
              <a:buNone/>
            </a:pPr>
            <a:r>
              <a:rPr lang="en-US" sz="3200" dirty="0"/>
              <a:t>It refers to the avoidance of wasteful and extravagant expenditure. Public expenditure must be made in such a way that it becomes productive and efficient. Efficiency in public expenditure requires economy of expenditures. To enjoy the maximum aggregate benefit from any public spending </a:t>
            </a:r>
            <a:r>
              <a:rPr lang="en-US" sz="3200" dirty="0" err="1"/>
              <a:t>programme</a:t>
            </a:r>
            <a:r>
              <a:rPr lang="en-US" sz="3200" dirty="0"/>
              <a:t>, it is necessary that the canon of economy is observed.</a:t>
            </a:r>
          </a:p>
          <a:p>
            <a:pPr marL="0" indent="0" fontAlgn="base">
              <a:buNone/>
            </a:pPr>
            <a:r>
              <a:rPr lang="en-US" sz="3200" dirty="0"/>
              <a:t>An uneconomic expansion in public expenditure will result in scarcity of funds, the much-needed growth of the productive sectors will be hampered. This means lower social benefit. It is</a:t>
            </a:r>
            <a:br>
              <a:rPr lang="en-US" sz="3200" dirty="0"/>
            </a:br>
            <a:endParaRPr lang="en-US" sz="3200" dirty="0"/>
          </a:p>
        </p:txBody>
      </p:sp>
    </p:spTree>
    <p:extLst>
      <p:ext uri="{BB962C8B-B14F-4D97-AF65-F5344CB8AC3E}">
        <p14:creationId xmlns:p14="http://schemas.microsoft.com/office/powerpoint/2010/main" val="319649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8BD0D-9487-465A-85A9-BF2E87EC2EFE}"/>
              </a:ext>
            </a:extLst>
          </p:cNvPr>
          <p:cNvSpPr>
            <a:spLocks noGrp="1"/>
          </p:cNvSpPr>
          <p:nvPr>
            <p:ph type="title"/>
          </p:nvPr>
        </p:nvSpPr>
        <p:spPr>
          <a:xfrm>
            <a:off x="838200" y="365125"/>
            <a:ext cx="10515600" cy="47044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7C5A5450-B0EE-42AE-812C-1BDE7C0C58C1}"/>
              </a:ext>
            </a:extLst>
          </p:cNvPr>
          <p:cNvSpPr>
            <a:spLocks noGrp="1"/>
          </p:cNvSpPr>
          <p:nvPr>
            <p:ph idx="1"/>
          </p:nvPr>
        </p:nvSpPr>
        <p:spPr>
          <a:xfrm>
            <a:off x="838200" y="945931"/>
            <a:ext cx="10515600" cy="5231032"/>
          </a:xfrm>
        </p:spPr>
        <p:txBody>
          <a:bodyPr>
            <a:noAutofit/>
          </a:bodyPr>
          <a:lstStyle/>
          <a:p>
            <a:pPr marL="0" indent="0">
              <a:buNone/>
            </a:pPr>
            <a:r>
              <a:rPr lang="en-US" sz="3200" dirty="0"/>
              <a:t>thus obvious that the canon of economy is not independent of the canon of benefit.</a:t>
            </a:r>
          </a:p>
          <a:p>
            <a:pPr marL="0" indent="0" fontAlgn="base">
              <a:buNone/>
            </a:pPr>
            <a:r>
              <a:rPr lang="en-US" sz="3200" b="1" dirty="0"/>
              <a:t>(iii) Canon of Sanction:</a:t>
            </a:r>
          </a:p>
          <a:p>
            <a:pPr marL="0" indent="0" fontAlgn="base">
              <a:buNone/>
            </a:pPr>
            <a:r>
              <a:rPr lang="en-US" sz="3200" dirty="0"/>
              <a:t>The canon of sanction, as suggested by </a:t>
            </a:r>
            <a:r>
              <a:rPr lang="en-US" sz="3200" dirty="0" err="1"/>
              <a:t>Shirras</a:t>
            </a:r>
            <a:r>
              <a:rPr lang="en-US" sz="3200" dirty="0"/>
              <a:t>, requires that public spending should not be made without any concurrence or sanction of an appropriate authority. Arbitrariness in public spending can be avoided only if spending is approved. Further, economy in public spending can never be ensured if it is not sanctioned.</a:t>
            </a:r>
          </a:p>
        </p:txBody>
      </p:sp>
    </p:spTree>
    <p:extLst>
      <p:ext uri="{BB962C8B-B14F-4D97-AF65-F5344CB8AC3E}">
        <p14:creationId xmlns:p14="http://schemas.microsoft.com/office/powerpoint/2010/main" val="5937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1587D-7AA9-45E2-AED3-0C0B43D60A65}"/>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2253C13-75D7-467B-A371-38F2A4CE625D}"/>
              </a:ext>
            </a:extLst>
          </p:cNvPr>
          <p:cNvSpPr>
            <a:spLocks noGrp="1"/>
          </p:cNvSpPr>
          <p:nvPr>
            <p:ph idx="1"/>
          </p:nvPr>
        </p:nvSpPr>
        <p:spPr>
          <a:xfrm>
            <a:off x="838200" y="1024759"/>
            <a:ext cx="10515600" cy="5152204"/>
          </a:xfrm>
        </p:spPr>
        <p:txBody>
          <a:bodyPr>
            <a:noAutofit/>
          </a:bodyPr>
          <a:lstStyle/>
          <a:p>
            <a:pPr marL="0" indent="0" fontAlgn="base">
              <a:buNone/>
            </a:pPr>
            <a:r>
              <a:rPr lang="en-US" sz="3200" b="1" dirty="0"/>
              <a:t>(iv) Canon of Surplus:</a:t>
            </a:r>
          </a:p>
          <a:p>
            <a:pPr marL="0" indent="0" fontAlgn="base">
              <a:buNone/>
            </a:pPr>
            <a:r>
              <a:rPr lang="en-US" sz="3200" dirty="0"/>
              <a:t>This canon suggests the avoidance of deficit in public spending. Like individuals, saving is a virtue for the government. So the government must prepare its budget in such a way that government revenue exceeds government expenditure so as to create a surplus. It must not run deficit to cover its expenditure.</a:t>
            </a:r>
          </a:p>
          <a:p>
            <a:pPr marL="0" indent="0" fontAlgn="base">
              <a:buNone/>
            </a:pPr>
            <a:r>
              <a:rPr lang="en-US" sz="3200" dirty="0"/>
              <a:t>However, modern economists do not like to attach any importance to </a:t>
            </a:r>
            <a:r>
              <a:rPr lang="en-US" sz="3200" dirty="0" err="1"/>
              <a:t>Shirras</a:t>
            </a:r>
            <a:r>
              <a:rPr lang="en-US" sz="3200" dirty="0"/>
              <a:t>’ fourth canon— the canon of surplus. To them, deficit financing is the most effective means of financing economic </a:t>
            </a:r>
            <a:r>
              <a:rPr lang="en-US" sz="3200" dirty="0" err="1"/>
              <a:t>programmes</a:t>
            </a:r>
            <a:r>
              <a:rPr lang="en-US" sz="3200" dirty="0"/>
              <a:t> of the government.</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14110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1AD63-1E65-40E0-9A97-8B50F3FCB73D}"/>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7F0631E-8792-42A3-A473-8C04E987F977}"/>
              </a:ext>
            </a:extLst>
          </p:cNvPr>
          <p:cNvSpPr>
            <a:spLocks noGrp="1"/>
          </p:cNvSpPr>
          <p:nvPr>
            <p:ph idx="1"/>
          </p:nvPr>
        </p:nvSpPr>
        <p:spPr>
          <a:xfrm>
            <a:off x="838200" y="898634"/>
            <a:ext cx="10515600" cy="5278329"/>
          </a:xfrm>
        </p:spPr>
        <p:txBody>
          <a:bodyPr>
            <a:noAutofit/>
          </a:bodyPr>
          <a:lstStyle/>
          <a:p>
            <a:pPr marL="0" indent="0" fontAlgn="base">
              <a:buNone/>
            </a:pPr>
            <a:r>
              <a:rPr lang="en-US" sz="3200" b="1" dirty="0"/>
              <a:t>(v) Canon of Elasticity:</a:t>
            </a:r>
            <a:endParaRPr lang="en-US" sz="3200" dirty="0"/>
          </a:p>
          <a:p>
            <a:pPr marL="0" indent="0" fontAlgn="base">
              <a:buNone/>
            </a:pPr>
            <a:r>
              <a:rPr lang="en-US" sz="3200" dirty="0"/>
              <a:t>The public expenditure  should be fairly elastic. It should be possible for public authority to vary the expenditure according to need or circumstances. A fair degree of elasticity is essen­tial if financial breakdown is to be avoided at a time of shrinking revenue.</a:t>
            </a:r>
          </a:p>
          <a:p>
            <a:pPr marL="0" indent="0" fontAlgn="base">
              <a:buNone/>
            </a:pPr>
            <a:r>
              <a:rPr lang="en-US" sz="3200" dirty="0"/>
              <a:t>(vi)</a:t>
            </a:r>
            <a:r>
              <a:rPr lang="en-US" sz="3200" b="1" dirty="0"/>
              <a:t>  Canon of Neutrality:</a:t>
            </a:r>
          </a:p>
          <a:p>
            <a:pPr marL="0" indent="0" fontAlgn="base">
              <a:buNone/>
            </a:pPr>
            <a:r>
              <a:rPr lang="en-US" sz="3200" dirty="0"/>
              <a:t>Canon of neutrality implies that public expenditure should have no adverse effect on production and distribution activities of the economy. Public expenditure should only</a:t>
            </a:r>
          </a:p>
        </p:txBody>
      </p:sp>
    </p:spTree>
    <p:extLst>
      <p:ext uri="{BB962C8B-B14F-4D97-AF65-F5344CB8AC3E}">
        <p14:creationId xmlns:p14="http://schemas.microsoft.com/office/powerpoint/2010/main" val="264770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6CDE-AC0A-4B25-A96A-C2F540A098BF}"/>
              </a:ext>
            </a:extLst>
          </p:cNvPr>
          <p:cNvSpPr>
            <a:spLocks noGrp="1"/>
          </p:cNvSpPr>
          <p:nvPr>
            <p:ph type="title"/>
          </p:nvPr>
        </p:nvSpPr>
        <p:spPr>
          <a:xfrm>
            <a:off x="838200" y="365125"/>
            <a:ext cx="10515600" cy="486213"/>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595521F-CA64-47F1-B4F6-8021DCF100BD}"/>
              </a:ext>
            </a:extLst>
          </p:cNvPr>
          <p:cNvSpPr>
            <a:spLocks noGrp="1"/>
          </p:cNvSpPr>
          <p:nvPr>
            <p:ph idx="1"/>
          </p:nvPr>
        </p:nvSpPr>
        <p:spPr>
          <a:xfrm>
            <a:off x="838200" y="1008993"/>
            <a:ext cx="10515600" cy="5167970"/>
          </a:xfrm>
        </p:spPr>
        <p:txBody>
          <a:bodyPr>
            <a:noAutofit/>
          </a:bodyPr>
          <a:lstStyle/>
          <a:p>
            <a:pPr marL="0" indent="0" fontAlgn="base">
              <a:buNone/>
            </a:pPr>
            <a:r>
              <a:rPr lang="en-US" sz="3200" dirty="0"/>
              <a:t>result in increased production, re­duced inequality of income and wealth and increased economic ac­tivity.</a:t>
            </a:r>
          </a:p>
          <a:p>
            <a:pPr marL="0" indent="0" fontAlgn="base">
              <a:buNone/>
            </a:pPr>
            <a:r>
              <a:rPr lang="en-US" sz="3200" dirty="0"/>
              <a:t>The spending activities of the government should always be directed to produce desirable effects and to avoid undesirable effect upon the economy. Public expenditure should only help to improve the production-distribution-exchange relationship in the economy.</a:t>
            </a:r>
          </a:p>
          <a:p>
            <a:pPr marL="0" indent="0" fontAlgn="base">
              <a:buNone/>
            </a:pPr>
            <a:r>
              <a:rPr lang="en-US" sz="3200" b="1" dirty="0"/>
              <a:t>(vii) Canon of Productivity:</a:t>
            </a:r>
          </a:p>
          <a:p>
            <a:pPr marL="0" indent="0" fontAlgn="base">
              <a:buNone/>
            </a:pPr>
            <a:r>
              <a:rPr lang="en-US" sz="3200" dirty="0"/>
              <a:t>This canon implies that, expenditure policy of the government should encourage production and productive efficiency of the economy. Public expenditure should be always directed</a:t>
            </a:r>
          </a:p>
        </p:txBody>
      </p:sp>
    </p:spTree>
    <p:extLst>
      <p:ext uri="{BB962C8B-B14F-4D97-AF65-F5344CB8AC3E}">
        <p14:creationId xmlns:p14="http://schemas.microsoft.com/office/powerpoint/2010/main" val="114718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D8217-EBC7-4FAB-BDFD-C2355C012F51}"/>
              </a:ext>
            </a:extLst>
          </p:cNvPr>
          <p:cNvSpPr>
            <a:spLocks noGrp="1"/>
          </p:cNvSpPr>
          <p:nvPr>
            <p:ph type="title"/>
          </p:nvPr>
        </p:nvSpPr>
        <p:spPr>
          <a:xfrm>
            <a:off x="838200" y="365125"/>
            <a:ext cx="10515600" cy="486213"/>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915AC9D-419F-4B54-BCFF-0AD914E83A0C}"/>
              </a:ext>
            </a:extLst>
          </p:cNvPr>
          <p:cNvSpPr>
            <a:spLocks noGrp="1"/>
          </p:cNvSpPr>
          <p:nvPr>
            <p:ph idx="1"/>
          </p:nvPr>
        </p:nvSpPr>
        <p:spPr>
          <a:xfrm>
            <a:off x="838200" y="1087821"/>
            <a:ext cx="10515600" cy="5089142"/>
          </a:xfrm>
        </p:spPr>
        <p:txBody>
          <a:bodyPr>
            <a:noAutofit/>
          </a:bodyPr>
          <a:lstStyle/>
          <a:p>
            <a:pPr marL="0" indent="0" fontAlgn="base">
              <a:buNone/>
            </a:pPr>
            <a:r>
              <a:rPr lang="en-US" sz="3200" dirty="0"/>
              <a:t>towards enhancing the pro­ductive capacity of the economy.</a:t>
            </a:r>
          </a:p>
          <a:p>
            <a:pPr marL="0" indent="0" fontAlgn="base">
              <a:buNone/>
            </a:pPr>
            <a:r>
              <a:rPr lang="en-US" sz="3200" dirty="0"/>
              <a:t>Major part of public expenditure should be allocated for productive and development purposes. This will help to raise level of employment, income, effective demand etc. of the economy. The goal of public expenditure should be to maxi­mize higher incomes.</a:t>
            </a:r>
          </a:p>
          <a:p>
            <a:pPr marL="0" indent="0" fontAlgn="base">
              <a:buNone/>
            </a:pPr>
            <a:r>
              <a:rPr lang="en-US" sz="3200" b="1" dirty="0"/>
              <a:t>(viii) Canon of Equitable Distribution:</a:t>
            </a:r>
          </a:p>
          <a:p>
            <a:pPr marL="0" indent="0" fontAlgn="base">
              <a:buNone/>
            </a:pPr>
            <a:r>
              <a:rPr lang="en-US" sz="3200" dirty="0"/>
              <a:t>According to this canon, public expenditure should be incurred in such a way that the glaring inequalities in the distribution of income and Wealth are minimized. The</a:t>
            </a:r>
          </a:p>
        </p:txBody>
      </p:sp>
    </p:spTree>
    <p:extLst>
      <p:ext uri="{BB962C8B-B14F-4D97-AF65-F5344CB8AC3E}">
        <p14:creationId xmlns:p14="http://schemas.microsoft.com/office/powerpoint/2010/main" val="58551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1510-657A-4D29-9BE4-701235CC45CB}"/>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496B4F71-419D-427D-8146-CA3E77A358E6}"/>
              </a:ext>
            </a:extLst>
          </p:cNvPr>
          <p:cNvSpPr>
            <a:spLocks noGrp="1"/>
          </p:cNvSpPr>
          <p:nvPr>
            <p:ph idx="1"/>
          </p:nvPr>
        </p:nvSpPr>
        <p:spPr>
          <a:xfrm>
            <a:off x="838200" y="1135117"/>
            <a:ext cx="10515600" cy="5041846"/>
          </a:xfrm>
        </p:spPr>
        <p:txBody>
          <a:bodyPr>
            <a:normAutofit/>
          </a:bodyPr>
          <a:lstStyle/>
          <a:p>
            <a:pPr marL="0" indent="0" fontAlgn="base">
              <a:buNone/>
            </a:pPr>
            <a:r>
              <a:rPr lang="en-US" sz="3200" dirty="0"/>
              <a:t>expenditure pattern of the govern­ment should be so designed to benefit the poorer sections of the community.</a:t>
            </a:r>
          </a:p>
          <a:p>
            <a:pPr marL="0" indent="0" fontAlgn="base">
              <a:buNone/>
            </a:pPr>
            <a:r>
              <a:rPr lang="en-US" sz="3200" dirty="0"/>
              <a:t>Expenditure </a:t>
            </a:r>
            <a:r>
              <a:rPr lang="en-US" sz="3200" dirty="0" err="1"/>
              <a:t>programmes</a:t>
            </a:r>
            <a:r>
              <a:rPr lang="en-US" sz="3200" dirty="0"/>
              <a:t> should be ordained to provide more educational facilities, medical benefits, cheap housing facili­ties, old age pension and other social security measures to the vulnerable sections of the community. For achieving this canon, public expenditure should be planned according to specific </a:t>
            </a:r>
            <a:r>
              <a:rPr lang="en-US" sz="3200" dirty="0" err="1"/>
              <a:t>programmes</a:t>
            </a:r>
            <a:r>
              <a:rPr lang="en-US" sz="3200" dirty="0"/>
              <a:t> and prioritized as per the availability of funds.</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91180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2196</Words>
  <Application>Microsoft Office PowerPoint</Application>
  <PresentationFormat>Widescreen</PresentationFormat>
  <Paragraphs>106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Public Expenditure</vt:lpstr>
      <vt:lpstr> </vt:lpstr>
      <vt:lpstr> </vt:lpstr>
      <vt:lpstr> </vt:lpstr>
      <vt:lpstr> </vt:lpstr>
      <vt:lpstr> </vt:lpstr>
      <vt:lpstr> </vt:lpstr>
      <vt:lpstr> </vt:lpstr>
      <vt:lpstr> </vt:lpstr>
      <vt:lpstr>Classification of Public Expenditure</vt:lpstr>
      <vt:lpstr> </vt:lpstr>
      <vt:lpstr> </vt:lpstr>
      <vt:lpstr> </vt:lpstr>
      <vt:lpstr> </vt:lpstr>
      <vt:lpstr> </vt:lpstr>
      <vt:lpstr> </vt:lpstr>
      <vt:lpstr> </vt:lpstr>
      <vt:lpstr> </vt:lpstr>
      <vt:lpstr>Economic effect of public expenditure</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Expenditure</dc:title>
  <dc:creator>MICRO</dc:creator>
  <cp:lastModifiedBy>MICRO</cp:lastModifiedBy>
  <cp:revision>13</cp:revision>
  <dcterms:created xsi:type="dcterms:W3CDTF">2020-01-14T13:09:52Z</dcterms:created>
  <dcterms:modified xsi:type="dcterms:W3CDTF">2020-01-15T14:27:55Z</dcterms:modified>
</cp:coreProperties>
</file>